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1" r:id="rId3"/>
    <p:sldId id="258" r:id="rId4"/>
    <p:sldId id="257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71BFA7-DBED-4CCB-B77B-F18D4E25CD6E}" v="3" dt="2023-04-17T15:18:38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49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40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723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691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908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17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398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902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275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D7CE-F561-C0D6-2E8E-A4939DC3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A246F-6915-7E45-1619-E9AE0313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23AC1-8914-0453-65BA-6E89930D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1954E-BE72-7445-8DEF-92883988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A807C-52B2-7009-9F0F-AC25EACE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7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00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7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59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6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28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41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68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66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40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new-york-street-cabs-taxis-8247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D292C-5C8C-44D3-B22E-B42F359DA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61AE2E-3A41-4D87-B5F5-439CC74A4050}"/>
              </a:ext>
            </a:extLst>
          </p:cNvPr>
          <p:cNvSpPr txBox="1"/>
          <p:nvPr/>
        </p:nvSpPr>
        <p:spPr>
          <a:xfrm>
            <a:off x="210127" y="68657"/>
            <a:ext cx="29487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Power BI Project 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NYC Taxi Trip Dashboard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Data: May - June 2020</a:t>
            </a:r>
          </a:p>
        </p:txBody>
      </p:sp>
    </p:spTree>
    <p:extLst>
      <p:ext uri="{BB962C8B-B14F-4D97-AF65-F5344CB8AC3E}">
        <p14:creationId xmlns:p14="http://schemas.microsoft.com/office/powerpoint/2010/main" val="143062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3AF53-6BCC-49B6-B77F-8CFEB024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96A5F-0B68-4AF6-AE62-74A38A24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t="14445" r="21806" b="10123"/>
          <a:stretch/>
        </p:blipFill>
        <p:spPr>
          <a:xfrm>
            <a:off x="0" y="0"/>
            <a:ext cx="12192000" cy="68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8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0970-848E-5BC1-3526-C33F95E8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1" y="285853"/>
            <a:ext cx="10812558" cy="1191150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Vendor Analysis Report</a:t>
            </a:r>
            <a:br>
              <a:rPr lang="en-US" sz="20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1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sz="16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-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What is the distribution of vehicle types by day of the week?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4B719-84DC-90EF-6BA1-C544026DDCBF}"/>
              </a:ext>
            </a:extLst>
          </p:cNvPr>
          <p:cNvSpPr txBox="1"/>
          <p:nvPr/>
        </p:nvSpPr>
        <p:spPr>
          <a:xfrm>
            <a:off x="5157798" y="2015066"/>
            <a:ext cx="68648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</a:p>
          <a:p>
            <a:r>
              <a:rPr lang="en-GB" sz="1600" dirty="0"/>
              <a:t>- Private Cars make the most pick-ups – most popular days being Friday and Tuesday, with 124K rides</a:t>
            </a:r>
          </a:p>
          <a:p>
            <a:r>
              <a:rPr lang="en-GB" sz="1600" dirty="0"/>
              <a:t>- Medium Cars </a:t>
            </a:r>
            <a:r>
              <a:rPr lang="en-US" sz="1600" dirty="0"/>
              <a:t>are used to approximately the same extent every day</a:t>
            </a:r>
          </a:p>
          <a:p>
            <a:r>
              <a:rPr lang="en-GB" sz="1600" dirty="0"/>
              <a:t>- Blank type of cars are rides that have no records or 0 number of person. Friday is the day with the most Blank Type of car, namely 24K rides.  </a:t>
            </a:r>
          </a:p>
          <a:p>
            <a:r>
              <a:rPr lang="en-GB" sz="1600" dirty="0"/>
              <a:t>- Big Cars are very unpopular, with only 4 trips recorded.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34554D-2DC7-4873-9311-8F2F2EA4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6" t="33150" r="63403" b="33425"/>
          <a:stretch/>
        </p:blipFill>
        <p:spPr>
          <a:xfrm>
            <a:off x="558801" y="1477003"/>
            <a:ext cx="4318624" cy="3615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17CF1E-44AB-4BA6-A6B2-D7A12F93F78E}"/>
              </a:ext>
            </a:extLst>
          </p:cNvPr>
          <p:cNvSpPr txBox="1"/>
          <p:nvPr/>
        </p:nvSpPr>
        <p:spPr>
          <a:xfrm>
            <a:off x="474133" y="4842934"/>
            <a:ext cx="97874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800" dirty="0"/>
          </a:p>
          <a:p>
            <a:r>
              <a:rPr lang="en-GB" sz="1600" b="1" dirty="0"/>
              <a:t>Recommendation:</a:t>
            </a:r>
          </a:p>
          <a:p>
            <a:r>
              <a:rPr lang="en-GB" sz="1600" dirty="0"/>
              <a:t>- Implement a change in the way the drivers can report the number of person per ride, namely introducing a dropdown list in order to eliminate the no records or 0 values.</a:t>
            </a:r>
            <a:endParaRPr lang="en-GB" sz="1600" b="1" dirty="0"/>
          </a:p>
          <a:p>
            <a:r>
              <a:rPr lang="en-GB" sz="1600" dirty="0"/>
              <a:t>- Add an ecology tax for private rides, to encourage ride sharing, reduce carbon outputs, and increase the use of larger cars.</a:t>
            </a:r>
          </a:p>
        </p:txBody>
      </p:sp>
    </p:spTree>
    <p:extLst>
      <p:ext uri="{BB962C8B-B14F-4D97-AF65-F5344CB8AC3E}">
        <p14:creationId xmlns:p14="http://schemas.microsoft.com/office/powerpoint/2010/main" val="74475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4AE4-D01D-F81C-4C1D-C1CAE64E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3" y="3620216"/>
            <a:ext cx="11573254" cy="685350"/>
          </a:xfrm>
        </p:spPr>
        <p:txBody>
          <a:bodyPr>
            <a:normAutofit/>
          </a:bodyPr>
          <a:lstStyle/>
          <a:p>
            <a:pPr algn="l"/>
            <a:r>
              <a:rPr lang="en-US" sz="1600" b="0" i="0" dirty="0">
                <a:effectLst/>
                <a:latin typeface="Arial" panose="020B0604020202020204" pitchFamily="34" charset="0"/>
              </a:rPr>
              <a:t>- Which is the most popular vendor?</a:t>
            </a:r>
            <a:endParaRPr lang="en-GB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2B5CA-55B4-4F70-830A-2836C268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36" t="34568" r="34236" b="28889"/>
          <a:stretch/>
        </p:blipFill>
        <p:spPr>
          <a:xfrm>
            <a:off x="443746" y="1046468"/>
            <a:ext cx="3342593" cy="25900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AC9284-74E5-4DE4-9241-5B7C96BF27C2}"/>
              </a:ext>
            </a:extLst>
          </p:cNvPr>
          <p:cNvSpPr txBox="1"/>
          <p:nvPr/>
        </p:nvSpPr>
        <p:spPr>
          <a:xfrm>
            <a:off x="7291539" y="924534"/>
            <a:ext cx="45910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</a:p>
          <a:p>
            <a:r>
              <a:rPr lang="en-GB" sz="1600" dirty="0"/>
              <a:t>On average, the most starting times for rides are:</a:t>
            </a:r>
          </a:p>
          <a:p>
            <a:r>
              <a:rPr lang="en-GB" sz="1600" dirty="0"/>
              <a:t>15, 14, 16, 13, and 17, in descending order.</a:t>
            </a:r>
          </a:p>
          <a:p>
            <a:endParaRPr lang="en-GB" sz="1600" b="1" dirty="0"/>
          </a:p>
          <a:p>
            <a:r>
              <a:rPr lang="en-GB" sz="1600" b="1" dirty="0"/>
              <a:t>Recommendation:</a:t>
            </a:r>
          </a:p>
          <a:p>
            <a:r>
              <a:rPr lang="en-GB" sz="1600" dirty="0"/>
              <a:t>For the time interval 13:00 to 18:00, there should be a 5% traffic surcharge on the costs, to increase profits.</a:t>
            </a:r>
          </a:p>
          <a:p>
            <a:endParaRPr lang="en-GB" sz="1600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B59C5A-B2C4-4A8D-B8A8-069DBB1EB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7" t="34321" r="34253" b="29161"/>
          <a:stretch/>
        </p:blipFill>
        <p:spPr>
          <a:xfrm>
            <a:off x="3867642" y="1038306"/>
            <a:ext cx="3342593" cy="259007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E354A41-2541-4A55-9DB7-05AE14F6DAB0}"/>
              </a:ext>
            </a:extLst>
          </p:cNvPr>
          <p:cNvSpPr txBox="1">
            <a:spLocks/>
          </p:cNvSpPr>
          <p:nvPr/>
        </p:nvSpPr>
        <p:spPr>
          <a:xfrm>
            <a:off x="343240" y="304630"/>
            <a:ext cx="11573254" cy="68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Arial" panose="020B0604020202020204" pitchFamily="34" charset="0"/>
              </a:rPr>
              <a:t>- Which five hours a day, on average, have the most starting times for rides?</a:t>
            </a:r>
            <a:endParaRPr lang="en-GB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445DA5-D483-461D-BB4E-4D38AD3328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8" t="15802" r="22657" b="60371"/>
          <a:stretch/>
        </p:blipFill>
        <p:spPr>
          <a:xfrm>
            <a:off x="461773" y="4190999"/>
            <a:ext cx="3559894" cy="24214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171DF4-9B1F-4CDB-A2C1-5C2D80297815}"/>
              </a:ext>
            </a:extLst>
          </p:cNvPr>
          <p:cNvSpPr txBox="1"/>
          <p:nvPr/>
        </p:nvSpPr>
        <p:spPr>
          <a:xfrm>
            <a:off x="4404405" y="4190999"/>
            <a:ext cx="732582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  <a:endParaRPr lang="en-GB" sz="1600" dirty="0"/>
          </a:p>
          <a:p>
            <a:r>
              <a:rPr lang="en-GB" sz="1600" dirty="0"/>
              <a:t>- Vendor 2 – VeriFone Inc. is the most popular vendor, with 51% from total rides.</a:t>
            </a:r>
          </a:p>
          <a:p>
            <a:r>
              <a:rPr lang="en-GB" sz="1600" dirty="0"/>
              <a:t>- Vendor 1 – Creative Mobile Technologies provides 36% of total rides.  </a:t>
            </a:r>
          </a:p>
          <a:p>
            <a:r>
              <a:rPr lang="en-GB" sz="1600" dirty="0"/>
              <a:t>- We have a 12% from all rides that have no records. </a:t>
            </a:r>
            <a:r>
              <a:rPr lang="en-US" sz="1600" dirty="0"/>
              <a:t>We can assume that these are spontaneous rides, not assigned by any Vendor, the Taxi driver picked up the customers directly.</a:t>
            </a:r>
            <a:endParaRPr lang="en-GB" sz="1600" dirty="0"/>
          </a:p>
          <a:p>
            <a:r>
              <a:rPr lang="en-GB" sz="1600" b="1" dirty="0"/>
              <a:t>Recommendation:</a:t>
            </a:r>
          </a:p>
          <a:p>
            <a:r>
              <a:rPr lang="en-GB" sz="1600" dirty="0"/>
              <a:t>Implement a change in the way the vendor is registered, namely introducing a value for </a:t>
            </a:r>
            <a:r>
              <a:rPr lang="en-US" sz="1600" dirty="0"/>
              <a:t>spontaneous rides</a:t>
            </a:r>
            <a:r>
              <a:rPr lang="en-GB" sz="1600" dirty="0"/>
              <a:t>.</a:t>
            </a:r>
            <a:endParaRPr lang="en-GB" sz="1600" b="1" dirty="0"/>
          </a:p>
          <a:p>
            <a:endParaRPr lang="en-GB" sz="1600" b="1" dirty="0"/>
          </a:p>
          <a:p>
            <a:endParaRPr lang="en-GB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9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44E79-9EED-43B7-8BEA-C135D2A47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" t="14568" r="21389" b="10865"/>
          <a:stretch/>
        </p:blipFill>
        <p:spPr>
          <a:xfrm>
            <a:off x="-1" y="0"/>
            <a:ext cx="12173443" cy="67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7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0970-848E-5BC1-3526-C33F95E8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308690"/>
            <a:ext cx="10677092" cy="679032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</a:rPr>
              <a:t>Driver operational report</a:t>
            </a:r>
            <a:br>
              <a:rPr lang="en-US" sz="2000" dirty="0">
                <a:latin typeface="Arial" panose="020B0604020202020204" pitchFamily="34" charset="0"/>
              </a:rPr>
            </a:b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effectLst/>
                <a:latin typeface="Arial" panose="020B0604020202020204" pitchFamily="34" charset="0"/>
              </a:rPr>
              <a:t>- What are the two days a week when the average income per trip is the highest?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4B719-84DC-90EF-6BA1-C544026DDCBF}"/>
              </a:ext>
            </a:extLst>
          </p:cNvPr>
          <p:cNvSpPr txBox="1"/>
          <p:nvPr/>
        </p:nvSpPr>
        <p:spPr>
          <a:xfrm>
            <a:off x="4487357" y="1412232"/>
            <a:ext cx="7179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</a:p>
          <a:p>
            <a:r>
              <a:rPr lang="en-GB" sz="1600" dirty="0"/>
              <a:t>- Monday has the highest average income per trip ($21.59)</a:t>
            </a:r>
          </a:p>
          <a:p>
            <a:r>
              <a:rPr lang="en-GB" sz="1600" dirty="0"/>
              <a:t>- Sunday has the second highest average income per trip ($19.34)</a:t>
            </a:r>
          </a:p>
          <a:p>
            <a:endParaRPr lang="en-GB" sz="1600" dirty="0"/>
          </a:p>
          <a:p>
            <a:r>
              <a:rPr lang="en-GB" sz="1600" b="1" dirty="0"/>
              <a:t>Recommendation:</a:t>
            </a:r>
          </a:p>
          <a:p>
            <a:r>
              <a:rPr lang="en-GB" sz="1600" dirty="0"/>
              <a:t>Ensure that Private Cars and Medium Cars are available Monday and Sunday.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B29AF-9E82-48DB-9072-F9B93E228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30247" r="60764" b="36790"/>
          <a:stretch/>
        </p:blipFill>
        <p:spPr>
          <a:xfrm>
            <a:off x="677333" y="1141299"/>
            <a:ext cx="3335867" cy="247410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E65E5A1-387E-4596-9414-75DFF5E1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4" y="3768978"/>
            <a:ext cx="10363200" cy="47783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- What is the type of vehicle with the highest tip per mile (mile = unit of distance)</a:t>
            </a:r>
            <a:endParaRPr lang="en-GB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162498-B3D6-4FAC-B922-DEF06E6A5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53" t="22716" r="41944" b="41852"/>
          <a:stretch/>
        </p:blipFill>
        <p:spPr>
          <a:xfrm>
            <a:off x="677333" y="4085725"/>
            <a:ext cx="2356507" cy="25521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FB9804-7302-4FE4-A41D-9DDA011D2DE0}"/>
              </a:ext>
            </a:extLst>
          </p:cNvPr>
          <p:cNvSpPr txBox="1"/>
          <p:nvPr/>
        </p:nvSpPr>
        <p:spPr>
          <a:xfrm>
            <a:off x="3311573" y="4075557"/>
            <a:ext cx="78396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</a:p>
          <a:p>
            <a:r>
              <a:rPr lang="en-GB" sz="1600" dirty="0"/>
              <a:t>On average, the highest tip per mile is for Private Car ($0.937 per mile), closely followed by the Medium Car ($0.984).</a:t>
            </a:r>
          </a:p>
          <a:p>
            <a:endParaRPr lang="en-GB" sz="1600" dirty="0"/>
          </a:p>
          <a:p>
            <a:r>
              <a:rPr lang="en-GB" sz="1600" b="1" dirty="0"/>
              <a:t>Recommendation:</a:t>
            </a:r>
          </a:p>
          <a:p>
            <a:r>
              <a:rPr lang="en-GB" sz="1600" dirty="0"/>
              <a:t>Identify the tips that are not categorized (Average Tips by Companies -&gt; Blank), for a more accurate reading.</a:t>
            </a:r>
          </a:p>
          <a:p>
            <a:r>
              <a:rPr lang="en-GB" sz="1600" dirty="0"/>
              <a:t>Identify the vehicles that are not categorized properly due to lack of reporting. Incentivise reporting for employees.</a:t>
            </a:r>
          </a:p>
        </p:txBody>
      </p:sp>
    </p:spTree>
    <p:extLst>
      <p:ext uri="{BB962C8B-B14F-4D97-AF65-F5344CB8AC3E}">
        <p14:creationId xmlns:p14="http://schemas.microsoft.com/office/powerpoint/2010/main" val="188230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7B8C8A-A15A-4BB6-B8B6-1719596F5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06" t="57778" r="21736" b="11111"/>
          <a:stretch/>
        </p:blipFill>
        <p:spPr>
          <a:xfrm>
            <a:off x="558174" y="1087966"/>
            <a:ext cx="5071533" cy="2561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222335-41B4-45DC-9960-41E0E3CE7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6" t="49075" r="21945" b="10864"/>
          <a:stretch/>
        </p:blipFill>
        <p:spPr>
          <a:xfrm>
            <a:off x="5871180" y="1100665"/>
            <a:ext cx="5138014" cy="2548468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A92A18B-BC4B-4871-8628-10A9DAAB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14" y="359833"/>
            <a:ext cx="10364452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</a:rPr>
              <a:t>-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Which is the most popular PICK-UP BOROUGH?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643CE-5323-41B2-BD01-CE29FC182246}"/>
              </a:ext>
            </a:extLst>
          </p:cNvPr>
          <p:cNvSpPr txBox="1"/>
          <p:nvPr/>
        </p:nvSpPr>
        <p:spPr>
          <a:xfrm>
            <a:off x="5792316" y="4585438"/>
            <a:ext cx="615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</a:p>
          <a:p>
            <a:r>
              <a:rPr lang="en-GB" sz="1600" dirty="0"/>
              <a:t>Manhattan is clearly not only the most popular Pick-Up Borough but also Drop-off. </a:t>
            </a:r>
          </a:p>
          <a:p>
            <a:endParaRPr lang="en-GB" sz="160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A5DFB39-72AA-412D-9968-68062BA1391B}"/>
              </a:ext>
            </a:extLst>
          </p:cNvPr>
          <p:cNvSpPr txBox="1">
            <a:spLocks/>
          </p:cNvSpPr>
          <p:nvPr/>
        </p:nvSpPr>
        <p:spPr>
          <a:xfrm>
            <a:off x="447481" y="3818237"/>
            <a:ext cx="10364452" cy="440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</a:rPr>
              <a:t>- Which is the most popular drop-off BOROUGH?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8D68CC-71E8-4CCA-B0FF-77FF3B812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33" t="33457" r="33333" b="36173"/>
          <a:stretch/>
        </p:blipFill>
        <p:spPr>
          <a:xfrm>
            <a:off x="678608" y="4258733"/>
            <a:ext cx="4882581" cy="23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290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539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Segoe UI</vt:lpstr>
      <vt:lpstr>Tw Cen MT</vt:lpstr>
      <vt:lpstr>Droplet</vt:lpstr>
      <vt:lpstr>PowerPoint Presentation</vt:lpstr>
      <vt:lpstr>PowerPoint Presentation</vt:lpstr>
      <vt:lpstr>Vendor Analysis Report  - What is the distribution of vehicle types by day of the week?</vt:lpstr>
      <vt:lpstr>- Which is the most popular vendor?</vt:lpstr>
      <vt:lpstr>PowerPoint Presentation</vt:lpstr>
      <vt:lpstr>Driver operational report  - What are the two days a week when the average income per trip is the highest?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PowerBi Project</dc:title>
  <dc:creator>Maria Belet</dc:creator>
  <cp:lastModifiedBy>lucia niculae</cp:lastModifiedBy>
  <cp:revision>23</cp:revision>
  <dcterms:created xsi:type="dcterms:W3CDTF">2023-04-17T14:44:38Z</dcterms:created>
  <dcterms:modified xsi:type="dcterms:W3CDTF">2024-03-13T15:18:44Z</dcterms:modified>
</cp:coreProperties>
</file>